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6858000" cy="9906000" type="A4"/>
  <p:notesSz cx="6864350" cy="9996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66CC"/>
    <a:srgbClr val="9966FF"/>
    <a:srgbClr val="FF0066"/>
    <a:srgbClr val="399AB5"/>
    <a:srgbClr val="FF33CC"/>
    <a:srgbClr val="F2B800"/>
    <a:srgbClr val="99FF33"/>
    <a:srgbClr val="00A84C"/>
    <a:srgbClr val="E2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658" autoAdjust="0"/>
    <p:restoredTop sz="94660"/>
  </p:normalViewPr>
  <p:slideViewPr>
    <p:cSldViewPr>
      <p:cViewPr>
        <p:scale>
          <a:sx n="100" d="100"/>
          <a:sy n="100" d="100"/>
        </p:scale>
        <p:origin x="-2892" y="117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4975" cy="50006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7789" y="1"/>
            <a:ext cx="2974975" cy="500063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E82CACE8-9722-491F-8E15-786BBF4FE81C}" type="datetimeFigureOut">
              <a:rPr lang="ko-KR" altLang="en-US" smtClean="0"/>
              <a:t>2019-05-17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494838"/>
            <a:ext cx="2974975" cy="50006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7789" y="9494838"/>
            <a:ext cx="2974975" cy="500062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CA9266C9-7557-4D9D-8D96-5E92A75825C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512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4551" cy="499825"/>
          </a:xfrm>
          <a:prstGeom prst="rect">
            <a:avLst/>
          </a:prstGeom>
        </p:spPr>
        <p:txBody>
          <a:bodyPr vert="horz" lIns="96323" tIns="48161" rIns="96323" bIns="4816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213" y="1"/>
            <a:ext cx="2974551" cy="499825"/>
          </a:xfrm>
          <a:prstGeom prst="rect">
            <a:avLst/>
          </a:prstGeom>
        </p:spPr>
        <p:txBody>
          <a:bodyPr vert="horz" lIns="96323" tIns="48161" rIns="96323" bIns="48161" rtlCol="0"/>
          <a:lstStyle>
            <a:lvl1pPr algn="r">
              <a:defRPr sz="1300"/>
            </a:lvl1pPr>
          </a:lstStyle>
          <a:p>
            <a:fld id="{1DB75405-1CFA-41FB-9279-A55F8895FED5}" type="datetimeFigureOut">
              <a:rPr lang="ko-KR" altLang="en-US" smtClean="0"/>
              <a:pPr/>
              <a:t>2019-05-17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35188" y="750888"/>
            <a:ext cx="2593975" cy="3746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23" tIns="48161" rIns="96323" bIns="4816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436" y="4748334"/>
            <a:ext cx="5491480" cy="4498419"/>
          </a:xfrm>
          <a:prstGeom prst="rect">
            <a:avLst/>
          </a:prstGeom>
        </p:spPr>
        <p:txBody>
          <a:bodyPr vert="horz" lIns="96323" tIns="48161" rIns="96323" bIns="48161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94928"/>
            <a:ext cx="2974551" cy="499825"/>
          </a:xfrm>
          <a:prstGeom prst="rect">
            <a:avLst/>
          </a:prstGeom>
        </p:spPr>
        <p:txBody>
          <a:bodyPr vert="horz" lIns="96323" tIns="48161" rIns="96323" bIns="4816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213" y="9494928"/>
            <a:ext cx="2974551" cy="499825"/>
          </a:xfrm>
          <a:prstGeom prst="rect">
            <a:avLst/>
          </a:prstGeom>
        </p:spPr>
        <p:txBody>
          <a:bodyPr vert="horz" lIns="96323" tIns="48161" rIns="96323" bIns="48161" rtlCol="0" anchor="b"/>
          <a:lstStyle>
            <a:lvl1pPr algn="r">
              <a:defRPr sz="1300"/>
            </a:lvl1pPr>
          </a:lstStyle>
          <a:p>
            <a:fld id="{9FCB95DA-CEED-4C3A-B4D3-E0F81EFE734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418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CB95DA-CEED-4C3A-B4D3-E0F81EFE7344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BC26A-ADC7-4FB8-9487-1012A154F126}" type="datetimeFigureOut">
              <a:rPr lang="ko-KR" altLang="en-US" smtClean="0"/>
              <a:pPr/>
              <a:t>2019-05-17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40B0A-E0A8-4C56-B90C-DB95A7332BD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/>
          <p:cNvSpPr txBox="1"/>
          <p:nvPr/>
        </p:nvSpPr>
        <p:spPr>
          <a:xfrm>
            <a:off x="555465" y="2052121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u="sng" dirty="0" smtClean="0">
                <a:solidFill>
                  <a:schemeClr val="accent1"/>
                </a:solidFill>
                <a:latin typeface="나눔손글씨 붓" pitchFamily="66" charset="-127"/>
                <a:ea typeface="나눔손글씨 붓" pitchFamily="66" charset="-127"/>
              </a:rPr>
              <a:t>Academic  Programs </a:t>
            </a:r>
          </a:p>
        </p:txBody>
      </p:sp>
      <p:pic>
        <p:nvPicPr>
          <p:cNvPr id="50" name="그림 49" descr="2.jpg"/>
          <p:cNvPicPr>
            <a:picLocks noChangeAspect="1"/>
          </p:cNvPicPr>
          <p:nvPr/>
        </p:nvPicPr>
        <p:blipFill>
          <a:blip r:embed="rId3" cstate="print"/>
          <a:srcRect t="5291" r="7410"/>
          <a:stretch>
            <a:fillRect/>
          </a:stretch>
        </p:blipFill>
        <p:spPr>
          <a:xfrm>
            <a:off x="4005064" y="1546930"/>
            <a:ext cx="2736304" cy="261284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404664" y="83470"/>
            <a:ext cx="40324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 smtClean="0">
                <a:latin typeface="양재튼튼체B" panose="02020603020101020101" pitchFamily="18" charset="-127"/>
                <a:ea typeface="양재튼튼체B" panose="02020603020101020101" pitchFamily="18" charset="-127"/>
              </a:rPr>
              <a:t>영어교육의 리더</a:t>
            </a:r>
            <a:endParaRPr lang="en-US" altLang="ko-KR" sz="3600" b="1" dirty="0" smtClean="0">
              <a:latin typeface="양재튼튼체B" panose="02020603020101020101" pitchFamily="18" charset="-127"/>
              <a:ea typeface="양재튼튼체B" panose="02020603020101020101" pitchFamily="18" charset="-127"/>
            </a:endParaRPr>
          </a:p>
          <a:p>
            <a:r>
              <a:rPr lang="ko-KR" altLang="en-US" sz="3600" b="1" dirty="0" smtClean="0">
                <a:solidFill>
                  <a:srgbClr val="FF0000"/>
                </a:solidFill>
                <a:latin typeface="양재튼튼체B" panose="02020603020101020101" pitchFamily="18" charset="-127"/>
                <a:ea typeface="양재튼튼체B" panose="02020603020101020101" pitchFamily="18" charset="-127"/>
              </a:rPr>
              <a:t>보아스</a:t>
            </a:r>
            <a:r>
              <a:rPr lang="ko-KR" altLang="en-US" sz="3600" b="1" dirty="0" smtClean="0">
                <a:latin typeface="양재튼튼체B" panose="02020603020101020101" pitchFamily="18" charset="-127"/>
                <a:ea typeface="양재튼튼체B" panose="02020603020101020101" pitchFamily="18" charset="-127"/>
              </a:rPr>
              <a:t>가 확실하게</a:t>
            </a:r>
            <a:endParaRPr lang="en-US" altLang="ko-KR" sz="3600" b="1" dirty="0" smtClean="0">
              <a:latin typeface="양재튼튼체B" panose="02020603020101020101" pitchFamily="18" charset="-127"/>
              <a:ea typeface="양재튼튼체B" panose="02020603020101020101" pitchFamily="18" charset="-127"/>
            </a:endParaRPr>
          </a:p>
          <a:p>
            <a:r>
              <a:rPr lang="ko-KR" altLang="en-US" sz="3600" b="1" dirty="0" smtClean="0">
                <a:latin typeface="양재튼튼체B" panose="02020603020101020101" pitchFamily="18" charset="-127"/>
                <a:ea typeface="양재튼튼체B" panose="02020603020101020101" pitchFamily="18" charset="-127"/>
              </a:rPr>
              <a:t>끌어줍니다</a:t>
            </a:r>
            <a:r>
              <a:rPr lang="en-US" altLang="ko-KR" sz="4000" b="1" dirty="0" smtClean="0">
                <a:latin typeface="양재튼튼체B" panose="02020603020101020101" pitchFamily="18" charset="-127"/>
                <a:ea typeface="양재튼튼체B" panose="02020603020101020101" pitchFamily="18" charset="-127"/>
              </a:rPr>
              <a:t>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43547" y="4832226"/>
            <a:ext cx="5897871" cy="4196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500" b="1" dirty="0" smtClean="0">
              <a:solidFill>
                <a:schemeClr val="tx1">
                  <a:lumMod val="50000"/>
                  <a:lumOff val="50000"/>
                </a:schemeClr>
              </a:solidFill>
              <a:latin typeface="HY동녘M" panose="02030600000101010101" pitchFamily="18" charset="-127"/>
              <a:ea typeface="HY동녘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호주경영학과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원장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)</a:t>
            </a:r>
            <a:r>
              <a:rPr lang="en-US" altLang="ko-KR" sz="1600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서울</a:t>
            </a:r>
            <a:r>
              <a:rPr lang="ko-KR" altLang="en-US" sz="1600" b="1" dirty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여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대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 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단국대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계명대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순천향대 등 모의</a:t>
            </a:r>
            <a:endParaRPr lang="en-US" altLang="ko-KR" sz="1600" b="1" dirty="0" smtClean="0">
              <a:solidFill>
                <a:srgbClr val="FF33CC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600" b="1" dirty="0">
              <a:solidFill>
                <a:srgbClr val="FF33CC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고사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고등 전문 강사진들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 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중등강사진들 </a:t>
            </a:r>
            <a:r>
              <a:rPr lang="en-US" altLang="ko-KR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,</a:t>
            </a:r>
            <a:r>
              <a:rPr lang="ko-KR" altLang="en-US" sz="1600" b="1" dirty="0" smtClean="0">
                <a:solidFill>
                  <a:srgbClr val="FF33C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초등 강사진들</a:t>
            </a:r>
            <a:endParaRPr lang="en-US" altLang="ko-KR" sz="1600" b="1" dirty="0" smtClean="0">
              <a:solidFill>
                <a:srgbClr val="FF33CC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marL="342900" indent="-342900" algn="just">
              <a:lnSpc>
                <a:spcPct val="70000"/>
              </a:lnSpc>
              <a:buClr>
                <a:srgbClr val="FF0000"/>
              </a:buClr>
              <a:buFont typeface="Symbol"/>
              <a:buChar char=" "/>
            </a:pPr>
            <a:endParaRPr lang="en-US" altLang="ko-KR" sz="1600" b="1" dirty="0" smtClean="0">
              <a:solidFill>
                <a:srgbClr val="78B832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ko-KR" sz="1600" b="1" dirty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절대평가  고등 등급별 </a:t>
            </a:r>
            <a:r>
              <a:rPr lang="ko-KR" altLang="en-US" sz="1600" b="1" dirty="0" err="1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성취율</a:t>
            </a:r>
            <a:r>
              <a:rPr lang="ko-KR" altLang="en-US" sz="1600" b="1" dirty="0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en-US" altLang="ko-KR" sz="1600" b="1" dirty="0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100% (</a:t>
            </a:r>
            <a:r>
              <a:rPr lang="ko-KR" altLang="en-US" sz="1600" b="1" dirty="0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최소정예 과외 식 수업</a:t>
            </a:r>
            <a:r>
              <a:rPr lang="en-US" altLang="ko-KR" sz="1600" b="1" dirty="0" smtClean="0">
                <a:solidFill>
                  <a:srgbClr val="F2B80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)</a:t>
            </a:r>
            <a:endParaRPr lang="en-US" altLang="ko-KR" sz="1600" dirty="0" smtClean="0">
              <a:solidFill>
                <a:srgbClr val="F2B800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r>
              <a:rPr lang="en-US" altLang="ko-KR" sz="1200" dirty="0" smtClean="0">
                <a:solidFill>
                  <a:srgbClr val="F2B8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  <a:ea typeface="HY울릉도M" panose="02030600000101010101" pitchFamily="18" charset="-127"/>
              </a:rPr>
              <a:t>  </a:t>
            </a:r>
            <a:endParaRPr lang="en-US" altLang="ko-KR" sz="1200" dirty="0"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marL="171450" indent="-1714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ko-KR" sz="1600" dirty="0" smtClean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모의고사 완전분석 및 변형문제완벽대비</a:t>
            </a:r>
            <a:r>
              <a:rPr lang="en-US" altLang="ko-KR" sz="1600" b="1" dirty="0" smtClean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내신수</a:t>
            </a:r>
            <a:r>
              <a:rPr lang="ko-KR" altLang="en-US" sz="1600" b="1" dirty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행</a:t>
            </a:r>
            <a:r>
              <a:rPr lang="ko-KR" altLang="en-US" sz="1600" b="1" dirty="0" smtClean="0">
                <a:solidFill>
                  <a:srgbClr val="00B050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관리철</a:t>
            </a:r>
            <a:r>
              <a:rPr lang="ko-KR" altLang="en-US" sz="1600" b="1" dirty="0" smtClean="0">
                <a:solidFill>
                  <a:srgbClr val="00A84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저</a:t>
            </a:r>
            <a:r>
              <a:rPr lang="en-US" altLang="ko-KR" sz="1600" b="1" dirty="0" smtClean="0">
                <a:solidFill>
                  <a:srgbClr val="00A84C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)</a:t>
            </a: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600" b="1" dirty="0" smtClean="0">
              <a:solidFill>
                <a:srgbClr val="F2B800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marL="171450" indent="-1714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집중훈련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모의고사 대비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: </a:t>
            </a: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중등 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.</a:t>
            </a: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고등 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내신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.</a:t>
            </a:r>
            <a:r>
              <a:rPr lang="ko-KR" altLang="en-US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수능 </a:t>
            </a:r>
            <a:r>
              <a:rPr lang="en-US" altLang="ko-KR" sz="1600" b="1" dirty="0" smtClean="0">
                <a:solidFill>
                  <a:srgbClr val="9966FF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)</a:t>
            </a: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600" b="1" dirty="0">
              <a:solidFill>
                <a:srgbClr val="399AB5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marL="171450" indent="-1714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ko-KR" sz="1600" b="1" dirty="0" smtClean="0">
                <a:solidFill>
                  <a:srgbClr val="399AB5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영자신문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en-US" altLang="ko-KR" sz="1400" b="1" dirty="0" err="1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TOEFl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), 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모의고사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내신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수능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),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독해심</a:t>
            </a:r>
            <a:r>
              <a:rPr lang="ko-KR" altLang="en-US" sz="1400" b="1" dirty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화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모</a:t>
            </a:r>
            <a:r>
              <a:rPr lang="ko-KR" altLang="en-US" sz="1400" b="1" dirty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의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심화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고등준비용</a:t>
            </a:r>
            <a:r>
              <a:rPr lang="en-US" altLang="ko-KR" sz="1400" b="1" dirty="0" smtClean="0">
                <a:solidFill>
                  <a:srgbClr val="0070C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  <a:endParaRPr lang="en-US" altLang="ko-KR" sz="1400" b="1" dirty="0">
              <a:solidFill>
                <a:srgbClr val="0070C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marL="171450" indent="-1714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altLang="ko-KR" b="1" dirty="0" smtClean="0">
              <a:solidFill>
                <a:srgbClr val="0070C0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  <a:p>
            <a:pPr marL="285750" indent="-2857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2019</a:t>
            </a:r>
            <a:r>
              <a:rPr lang="ko-KR" altLang="en-US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년  중간고사  </a:t>
            </a: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중등 전체평균</a:t>
            </a: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94.55</a:t>
            </a:r>
            <a:r>
              <a:rPr lang="ko-KR" altLang="en-US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점</a:t>
            </a: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  </a:t>
            </a:r>
            <a:r>
              <a:rPr lang="ko-KR" altLang="en-US" sz="1400" b="1" dirty="0" err="1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성취율</a:t>
            </a: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100% </a:t>
            </a:r>
            <a:r>
              <a:rPr lang="ko-KR" altLang="en-US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완성</a:t>
            </a:r>
            <a:r>
              <a:rPr lang="en-US" altLang="ko-KR" sz="14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100" dirty="0">
              <a:solidFill>
                <a:srgbClr val="FF000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r>
              <a:rPr lang="en-US" altLang="ko-KR" sz="11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     </a:t>
            </a:r>
            <a:r>
              <a:rPr lang="en-US" altLang="ko-KR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중</a:t>
            </a:r>
            <a:r>
              <a:rPr lang="en-US" altLang="ko-KR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</a:t>
            </a:r>
            <a:r>
              <a:rPr lang="ko-KR" altLang="en-US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 </a:t>
            </a:r>
            <a:r>
              <a:rPr lang="en-US" altLang="ko-KR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92.15</a:t>
            </a:r>
            <a:r>
              <a:rPr lang="ko-KR" altLang="en-US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점</a:t>
            </a:r>
            <a:r>
              <a:rPr lang="en-US" altLang="ko-KR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</a:t>
            </a:r>
            <a:r>
              <a:rPr lang="ko-KR" altLang="en-US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 중</a:t>
            </a:r>
            <a:r>
              <a:rPr lang="en-US" altLang="ko-KR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3:</a:t>
            </a:r>
            <a:r>
              <a:rPr lang="ko-KR" altLang="en-US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600" b="1" dirty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96.95</a:t>
            </a:r>
            <a:r>
              <a:rPr lang="ko-KR" altLang="en-US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점</a:t>
            </a:r>
            <a:r>
              <a:rPr lang="en-US" altLang="ko-KR" sz="1600" b="1" dirty="0" smtClean="0">
                <a:solidFill>
                  <a:srgbClr val="FF0000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  <a:endParaRPr lang="en-US" altLang="ko-KR" sz="1600" b="1" dirty="0">
              <a:solidFill>
                <a:srgbClr val="FF000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400" b="1" u="sng" dirty="0">
              <a:solidFill>
                <a:srgbClr val="92D050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marL="285750" indent="-285750" algn="just">
              <a:lnSpc>
                <a:spcPct val="70000"/>
              </a:lnSpc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ko-KR" altLang="en-US" sz="1400" b="1" dirty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체계적인 고등내신 </a:t>
            </a:r>
            <a:r>
              <a:rPr lang="en-US" altLang="ko-KR" sz="1400" b="1" dirty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&amp;</a:t>
            </a:r>
            <a:r>
              <a:rPr lang="ko-KR" altLang="en-US" sz="1400" b="1" dirty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수능 대비</a:t>
            </a:r>
            <a:r>
              <a:rPr lang="en-US" altLang="ko-KR" sz="1400" b="1" dirty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</a:t>
            </a:r>
            <a:r>
              <a:rPr lang="ko-KR" altLang="en-US" sz="1400" b="1" dirty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수능포인트 </a:t>
            </a:r>
            <a:r>
              <a:rPr lang="ko-KR" altLang="en-US" sz="1400" b="1" dirty="0" err="1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수업성취율</a:t>
            </a:r>
            <a:r>
              <a:rPr lang="en-US" altLang="ko-KR" sz="14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(1,2</a:t>
            </a:r>
            <a:r>
              <a:rPr lang="ko-KR" altLang="en-US" sz="14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등급</a:t>
            </a:r>
            <a:r>
              <a:rPr lang="en-US" altLang="ko-KR" sz="1400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  <a:endParaRPr lang="en-US" altLang="ko-KR" sz="1400" dirty="0">
              <a:solidFill>
                <a:srgbClr val="FF66CC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200" b="1" u="sng" dirty="0" smtClean="0">
              <a:solidFill>
                <a:srgbClr val="FF66CC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     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고등모의고사 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(</a:t>
            </a: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천고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 </a:t>
            </a: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천여고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 </a:t>
            </a:r>
            <a:r>
              <a:rPr lang="ko-KR" altLang="en-US" sz="1200" b="1" dirty="0" err="1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월봉고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200" b="1" dirty="0" err="1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쌍용고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 </a:t>
            </a:r>
            <a:r>
              <a:rPr lang="ko-KR" altLang="en-US" sz="1200" b="1" dirty="0" err="1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불당고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200" b="1" dirty="0" err="1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신당고</a:t>
            </a: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, </a:t>
            </a:r>
            <a:r>
              <a:rPr lang="ko-KR" altLang="en-US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외 고등학교들</a:t>
            </a:r>
            <a:r>
              <a:rPr lang="en-US" altLang="ko-KR" sz="1200" b="1" dirty="0" smtClean="0">
                <a:solidFill>
                  <a:srgbClr val="FF66CC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</a:p>
          <a:p>
            <a:pPr algn="just">
              <a:lnSpc>
                <a:spcPct val="70000"/>
              </a:lnSpc>
              <a:buClr>
                <a:srgbClr val="FF0000"/>
              </a:buClr>
            </a:pPr>
            <a:endParaRPr lang="en-US" altLang="ko-KR" sz="1200" dirty="0">
              <a:solidFill>
                <a:schemeClr val="accent4">
                  <a:lumMod val="75000"/>
                </a:schemeClr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ko-KR" altLang="en-US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초등 단계별 </a:t>
            </a:r>
            <a:r>
              <a:rPr lang="en-US" altLang="ko-KR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4</a:t>
            </a:r>
            <a:r>
              <a:rPr lang="ko-KR" altLang="en-US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가지 영역수업</a:t>
            </a:r>
            <a:r>
              <a:rPr lang="en-US" altLang="ko-KR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  </a:t>
            </a:r>
            <a:r>
              <a:rPr lang="ko-KR" altLang="en-US" sz="1400" b="1" dirty="0" err="1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초등프렌차이즈</a:t>
            </a:r>
            <a:r>
              <a:rPr lang="ko-KR" altLang="en-US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E-</a:t>
            </a:r>
            <a:r>
              <a:rPr lang="ko-KR" altLang="en-US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books </a:t>
            </a:r>
            <a:r>
              <a:rPr lang="ko-KR" altLang="en-US" sz="1400" b="1" dirty="0" smtClean="0">
                <a:solidFill>
                  <a:schemeClr val="accent5">
                    <a:lumMod val="75000"/>
                  </a:schemeClr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수업</a:t>
            </a:r>
            <a:endParaRPr lang="en-US" altLang="ko-KR" sz="1400" b="1" dirty="0" smtClean="0">
              <a:solidFill>
                <a:schemeClr val="accent5">
                  <a:lumMod val="75000"/>
                </a:schemeClr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en-US" altLang="ko-KR" sz="1200" b="1" dirty="0" smtClean="0">
              <a:solidFill>
                <a:srgbClr val="9966FF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ko-KR" altLang="en-US" sz="1400" b="1" dirty="0" smtClean="0">
                <a:solidFill>
                  <a:srgbClr val="FF0066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ko-KR" altLang="en-US" sz="1400" b="1" dirty="0" err="1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파닉스</a:t>
            </a:r>
            <a:r>
              <a:rPr lang="en-US" altLang="ko-KR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:1</a:t>
            </a:r>
            <a:r>
              <a:rPr lang="ko-KR" altLang="en-US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타임</a:t>
            </a:r>
            <a:r>
              <a:rPr lang="en-US" altLang="ko-KR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159,200,182.400(2</a:t>
            </a:r>
            <a:r>
              <a:rPr lang="ko-KR" altLang="en-US" sz="1400" b="1" dirty="0" err="1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타임월수금</a:t>
            </a:r>
            <a:r>
              <a:rPr lang="en-US" altLang="ko-KR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).273.600(</a:t>
            </a:r>
            <a:r>
              <a:rPr lang="ko-KR" altLang="en-US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매일</a:t>
            </a:r>
            <a:r>
              <a:rPr lang="en-US" altLang="ko-KR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2</a:t>
            </a:r>
            <a:r>
              <a:rPr lang="ko-KR" altLang="en-US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타임</a:t>
            </a:r>
            <a:r>
              <a:rPr lang="en-US" altLang="ko-KR" sz="1400" b="1" dirty="0" smtClean="0">
                <a:solidFill>
                  <a:srgbClr val="9966FF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)</a:t>
            </a: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endParaRPr lang="en-US" altLang="ko-KR" sz="1500" dirty="0">
              <a:solidFill>
                <a:srgbClr val="FF66CC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just">
              <a:lnSpc>
                <a:spcPct val="7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en-US" altLang="ko-KR" sz="1500" dirty="0" smtClean="0">
                <a:solidFill>
                  <a:srgbClr val="33CC33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sz="1500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홈페이지참조 </a:t>
            </a:r>
            <a:r>
              <a:rPr lang="en-US" altLang="ko-KR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</a:t>
            </a:r>
            <a:r>
              <a:rPr lang="ko-KR" altLang="en-US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클릭</a:t>
            </a:r>
            <a:r>
              <a:rPr lang="en-US" altLang="ko-KR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:   </a:t>
            </a:r>
            <a:r>
              <a:rPr lang="en-US" altLang="ko-KR" sz="1500" b="1" dirty="0" err="1" smtClean="0">
                <a:solidFill>
                  <a:srgbClr val="33CC33"/>
                </a:solidFill>
                <a:latin typeface="Wide Latin" panose="020A0A07050505020404" pitchFamily="18" charset="0"/>
                <a:ea typeface="HY울릉도M" panose="02030600000101010101" pitchFamily="18" charset="-127"/>
              </a:rPr>
              <a:t>Naver</a:t>
            </a:r>
            <a:r>
              <a:rPr lang="en-US" altLang="ko-KR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 </a:t>
            </a:r>
            <a:r>
              <a:rPr lang="en-US" altLang="ko-KR" sz="1500" b="1" dirty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:</a:t>
            </a:r>
            <a:r>
              <a:rPr lang="ko-KR" altLang="en-US" sz="1500" b="1" dirty="0" err="1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보아스</a:t>
            </a:r>
            <a:r>
              <a:rPr lang="ko-KR" altLang="en-US" sz="15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영어학원</a:t>
            </a:r>
            <a:r>
              <a:rPr lang="en-US" altLang="ko-KR" sz="16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  </a:t>
            </a:r>
            <a:r>
              <a:rPr lang="ko-KR" altLang="en-US" sz="16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클릭</a:t>
            </a:r>
            <a:r>
              <a:rPr lang="en-US" altLang="ko-KR" sz="1600" b="1" dirty="0" smtClean="0">
                <a:solidFill>
                  <a:srgbClr val="33CC33"/>
                </a:solidFill>
                <a:latin typeface="Symbol" panose="05050102010706020507" pitchFamily="18" charset="2"/>
                <a:ea typeface="HY울릉도M" panose="02030600000101010101" pitchFamily="18" charset="-127"/>
              </a:rPr>
              <a:t>                                                          </a:t>
            </a:r>
            <a:endParaRPr lang="en-US" altLang="ko-KR" sz="1600" b="1" dirty="0">
              <a:solidFill>
                <a:srgbClr val="33CC33"/>
              </a:solidFill>
              <a:latin typeface="Symbol" panose="05050102010706020507" pitchFamily="18" charset="2"/>
              <a:ea typeface="HY울릉도M" panose="02030600000101010101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2146" y="9241084"/>
            <a:ext cx="30820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>
                <a:solidFill>
                  <a:srgbClr val="00B0F0"/>
                </a:solidFill>
                <a:latin typeface="한컴 윤고딕 250" pitchFamily="18" charset="-127"/>
                <a:ea typeface="한컴 윤고딕 250" pitchFamily="18" charset="-127"/>
              </a:rPr>
              <a:t>보</a:t>
            </a:r>
            <a:r>
              <a:rPr lang="ko-KR" altLang="en-US" sz="3200" dirty="0" err="1" smtClean="0">
                <a:latin typeface="한컴 윤고딕 250" pitchFamily="18" charset="-127"/>
                <a:ea typeface="한컴 윤고딕 250" pitchFamily="18" charset="-127"/>
              </a:rPr>
              <a:t>아스</a:t>
            </a:r>
            <a:r>
              <a:rPr lang="ko-KR" altLang="en-US" sz="3200" dirty="0" smtClean="0">
                <a:latin typeface="한컴 윤고딕 250" pitchFamily="18" charset="-127"/>
                <a:ea typeface="한컴 윤고딕 250" pitchFamily="18" charset="-127"/>
              </a:rPr>
              <a:t> </a:t>
            </a:r>
            <a:r>
              <a:rPr lang="ko-KR" altLang="en-US" sz="3200" dirty="0" smtClean="0">
                <a:solidFill>
                  <a:srgbClr val="00B0F0"/>
                </a:solidFill>
                <a:latin typeface="한컴 윤고딕 250" pitchFamily="18" charset="-127"/>
                <a:ea typeface="한컴 윤고딕 250" pitchFamily="18" charset="-127"/>
              </a:rPr>
              <a:t>영</a:t>
            </a:r>
            <a:r>
              <a:rPr lang="ko-KR" altLang="en-US" sz="3200" dirty="0" smtClean="0">
                <a:latin typeface="한컴 윤고딕 250" pitchFamily="18" charset="-127"/>
                <a:ea typeface="한컴 윤고딕 250" pitchFamily="18" charset="-127"/>
              </a:rPr>
              <a:t>어학원</a:t>
            </a:r>
            <a:endParaRPr lang="en-US" altLang="ko-KR" sz="3200" dirty="0" smtClean="0"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62286" y="2576736"/>
            <a:ext cx="2736304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Speaking</a:t>
            </a:r>
            <a:r>
              <a:rPr lang="en-US" altLang="ko-KR" sz="900" b="1" dirty="0" smtClean="0"/>
              <a:t>  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Grammar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  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Writing</a:t>
            </a: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Reading </a:t>
            </a:r>
          </a:p>
          <a:p>
            <a:pPr>
              <a:lnSpc>
                <a:spcPct val="130000"/>
              </a:lnSpc>
            </a:pP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Listening</a:t>
            </a:r>
            <a:r>
              <a:rPr lang="ko-KR" altLang="en-US" sz="900" b="1" dirty="0" smtClean="0"/>
              <a:t>  </a:t>
            </a: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Vocabulary </a:t>
            </a:r>
            <a:r>
              <a:rPr lang="en-US" altLang="ko-KR" sz="900" b="1" dirty="0" smtClean="0"/>
              <a:t>• Weekly test </a:t>
            </a:r>
            <a:r>
              <a:rPr lang="ko-KR" altLang="en-US" sz="900" b="1" dirty="0" smtClean="0"/>
              <a:t> </a:t>
            </a:r>
            <a:endParaRPr lang="en-US" altLang="ko-KR" sz="900" b="1" dirty="0" smtClean="0"/>
          </a:p>
          <a:p>
            <a:pPr>
              <a:lnSpc>
                <a:spcPct val="130000"/>
              </a:lnSpc>
            </a:pP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/>
              <a:t>Monthly Test •</a:t>
            </a:r>
            <a:r>
              <a:rPr lang="ko-KR" altLang="en-US" sz="900" b="1" dirty="0" smtClean="0"/>
              <a:t> </a:t>
            </a:r>
            <a:r>
              <a:rPr lang="en-US" altLang="ko-KR" sz="900" b="1" dirty="0" smtClean="0">
                <a:ea typeface="나눔고딕" pitchFamily="50" charset="-127"/>
              </a:rPr>
              <a:t>Promotion Test</a:t>
            </a:r>
            <a:r>
              <a:rPr lang="en-US" altLang="ko-KR" sz="800" b="1" dirty="0" smtClean="0">
                <a:ea typeface="나눔고딕" pitchFamily="50" charset="-127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altLang="ko-KR" sz="900" b="1" dirty="0" smtClean="0"/>
              <a:t>• 3</a:t>
            </a:r>
            <a:r>
              <a:rPr lang="ko-KR" altLang="en-US" sz="900" b="1" dirty="0" smtClean="0"/>
              <a:t>개</a:t>
            </a:r>
            <a:r>
              <a:rPr lang="ko-KR" altLang="en-US" sz="900" b="1" dirty="0" smtClean="0">
                <a:ea typeface="나눔고딕" pitchFamily="50" charset="-127"/>
              </a:rPr>
              <a:t>월 </a:t>
            </a:r>
            <a:r>
              <a:rPr lang="en-US" altLang="ko-KR" sz="900" b="1" dirty="0" smtClean="0">
                <a:ea typeface="나눔고딕" pitchFamily="50" charset="-127"/>
              </a:rPr>
              <a:t>1</a:t>
            </a:r>
            <a:r>
              <a:rPr lang="ko-KR" altLang="en-US" sz="900" b="1" dirty="0" smtClean="0">
                <a:ea typeface="나눔고딕" pitchFamily="50" charset="-127"/>
              </a:rPr>
              <a:t>회  영어 </a:t>
            </a:r>
            <a:r>
              <a:rPr lang="en-US" altLang="ko-KR" sz="900" b="1" dirty="0" smtClean="0">
                <a:ea typeface="나눔고딕" pitchFamily="50" charset="-127"/>
              </a:rPr>
              <a:t>Presentation (PT</a:t>
            </a:r>
            <a:r>
              <a:rPr lang="ko-KR" altLang="en-US" sz="900" b="1" dirty="0" smtClean="0">
                <a:ea typeface="나눔고딕" pitchFamily="50" charset="-127"/>
              </a:rPr>
              <a:t>발표</a:t>
            </a:r>
            <a:r>
              <a:rPr lang="en-US" altLang="ko-KR" sz="900" b="1" dirty="0" smtClean="0">
                <a:ea typeface="나눔고딕" pitchFamily="50" charset="-127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altLang="ko-KR" sz="900" b="1" dirty="0" smtClean="0"/>
              <a:t>•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>
                <a:ea typeface="나눔고딕" pitchFamily="50" charset="-127"/>
              </a:rPr>
              <a:t>월 </a:t>
            </a:r>
            <a:r>
              <a:rPr lang="en-US" altLang="ko-KR" sz="900" b="1" dirty="0" smtClean="0">
                <a:ea typeface="나눔고딕" pitchFamily="50" charset="-127"/>
              </a:rPr>
              <a:t>1</a:t>
            </a:r>
            <a:r>
              <a:rPr lang="ko-KR" altLang="en-US" sz="900" b="1" dirty="0" smtClean="0">
                <a:ea typeface="나눔고딕" pitchFamily="50" charset="-127"/>
              </a:rPr>
              <a:t>회 과목별 </a:t>
            </a:r>
            <a:r>
              <a:rPr lang="en-US" altLang="ko-KR" sz="900" b="1" dirty="0" smtClean="0">
                <a:ea typeface="나눔고딕" pitchFamily="50" charset="-127"/>
              </a:rPr>
              <a:t>Contest </a:t>
            </a:r>
            <a:r>
              <a:rPr lang="ko-KR" altLang="en-US" sz="900" b="1" dirty="0" smtClean="0">
                <a:ea typeface="나눔고딕" pitchFamily="50" charset="-127"/>
              </a:rPr>
              <a:t>개최</a:t>
            </a:r>
            <a:r>
              <a:rPr lang="en-US" altLang="ko-KR" sz="900" b="1" dirty="0" smtClean="0">
                <a:ea typeface="나눔고딕" pitchFamily="50" charset="-127"/>
              </a:rPr>
              <a:t>. </a:t>
            </a:r>
            <a:r>
              <a:rPr lang="ko-KR" altLang="en-US" sz="900" b="1" dirty="0" smtClean="0">
                <a:ea typeface="나눔고딕" pitchFamily="50" charset="-127"/>
              </a:rPr>
              <a:t>영자신문수업</a:t>
            </a:r>
            <a:endParaRPr lang="en-US" altLang="ko-KR" sz="900" b="1" dirty="0" smtClean="0">
              <a:ea typeface="나눔고딕" pitchFamily="50" charset="-127"/>
            </a:endParaRPr>
          </a:p>
          <a:p>
            <a:pPr>
              <a:lnSpc>
                <a:spcPct val="130000"/>
              </a:lnSpc>
            </a:pPr>
            <a:r>
              <a:rPr lang="en-US" altLang="ko-KR" sz="900" b="1" dirty="0" smtClean="0">
                <a:ea typeface="나눔고딕" pitchFamily="50" charset="-127"/>
              </a:rPr>
              <a:t>  Speaking test | Writing test | Words test</a:t>
            </a:r>
          </a:p>
          <a:p>
            <a:pPr>
              <a:lnSpc>
                <a:spcPct val="130000"/>
              </a:lnSpc>
            </a:pPr>
            <a:r>
              <a:rPr lang="en-US" altLang="ko-KR" sz="900" b="1" dirty="0" smtClean="0">
                <a:ea typeface="나눔고딕" pitchFamily="50" charset="-127"/>
              </a:rPr>
              <a:t>  Dictation test | Best Model  | Reading test</a:t>
            </a:r>
          </a:p>
          <a:p>
            <a:pPr>
              <a:lnSpc>
                <a:spcPct val="130000"/>
              </a:lnSpc>
            </a:pPr>
            <a:r>
              <a:rPr lang="en-US" altLang="ko-KR" sz="900" b="1" dirty="0" smtClean="0">
                <a:ea typeface="나눔고딕" pitchFamily="50" charset="-127"/>
              </a:rPr>
              <a:t>  Academic exam | Improved achievement</a:t>
            </a:r>
          </a:p>
        </p:txBody>
      </p:sp>
      <p:pic>
        <p:nvPicPr>
          <p:cNvPr id="14" name="그림 13" descr="로고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4664" y="9276549"/>
            <a:ext cx="504056" cy="549486"/>
          </a:xfrm>
          <a:prstGeom prst="rect">
            <a:avLst/>
          </a:prstGeom>
        </p:spPr>
      </p:pic>
      <p:cxnSp>
        <p:nvCxnSpPr>
          <p:cNvPr id="40" name="직선 연결선 39"/>
          <p:cNvCxnSpPr/>
          <p:nvPr/>
        </p:nvCxnSpPr>
        <p:spPr>
          <a:xfrm>
            <a:off x="116632" y="9201472"/>
            <a:ext cx="6624736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54127" y="9366626"/>
            <a:ext cx="37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latin typeface="HY울릉도M" panose="02030600000101010101" pitchFamily="18" charset="-127"/>
                <a:ea typeface="HY울릉도M" panose="02030600000101010101" pitchFamily="18" charset="-127"/>
              </a:rPr>
              <a:t> </a:t>
            </a:r>
            <a:r>
              <a:rPr lang="en-US" altLang="ko-KR" b="1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 565-0535  </a:t>
            </a:r>
            <a:r>
              <a:rPr lang="ko-KR" altLang="en-US" sz="1400" b="1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불당 호반</a:t>
            </a:r>
            <a:r>
              <a:rPr lang="en-US" altLang="ko-KR" sz="1400" b="1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A </a:t>
            </a:r>
            <a:r>
              <a:rPr lang="ko-KR" altLang="en-US" sz="1400" b="1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맞은편 </a:t>
            </a:r>
            <a:endParaRPr lang="en-US" altLang="ko-KR" sz="1400" b="1" dirty="0" smtClean="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55555" y="3870"/>
            <a:ext cx="23067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dirty="0" err="1" smtClean="0">
                <a:solidFill>
                  <a:srgbClr val="00B0F0"/>
                </a:solidFill>
                <a:latin typeface="한컴 윤고딕 250" pitchFamily="18" charset="-127"/>
                <a:ea typeface="한컴 윤고딕 250" pitchFamily="18" charset="-127"/>
              </a:rPr>
              <a:t>보</a:t>
            </a:r>
            <a:r>
              <a:rPr lang="ko-KR" altLang="en-US" sz="3600" dirty="0" err="1" smtClean="0">
                <a:latin typeface="한컴 윤고딕 250" pitchFamily="18" charset="-127"/>
                <a:ea typeface="한컴 윤고딕 250" pitchFamily="18" charset="-127"/>
              </a:rPr>
              <a:t>아스</a:t>
            </a:r>
            <a:endParaRPr lang="en-US" altLang="ko-KR" sz="3600" dirty="0" smtClean="0">
              <a:latin typeface="한컴 윤고딕 250" pitchFamily="18" charset="-127"/>
              <a:ea typeface="한컴 윤고딕 250" pitchFamily="18" charset="-127"/>
            </a:endParaRPr>
          </a:p>
          <a:p>
            <a:r>
              <a:rPr lang="ko-KR" altLang="en-US" sz="3600" dirty="0" smtClean="0">
                <a:solidFill>
                  <a:srgbClr val="00B0F0"/>
                </a:solidFill>
                <a:latin typeface="한컴 윤고딕 250" pitchFamily="18" charset="-127"/>
                <a:ea typeface="한컴 윤고딕 250" pitchFamily="18" charset="-127"/>
              </a:rPr>
              <a:t>영</a:t>
            </a:r>
            <a:r>
              <a:rPr lang="ko-KR" altLang="en-US" sz="3600" dirty="0" smtClean="0">
                <a:latin typeface="한컴 윤고딕 250" pitchFamily="18" charset="-127"/>
                <a:ea typeface="한컴 윤고딕 250" pitchFamily="18" charset="-127"/>
              </a:rPr>
              <a:t>어학원</a:t>
            </a:r>
            <a:endParaRPr lang="en-US" altLang="ko-KR" sz="3600" dirty="0" smtClean="0">
              <a:latin typeface="나눔고딕 ExtraBold" pitchFamily="50" charset="-127"/>
              <a:ea typeface="나눔고딕 ExtraBold" pitchFamily="50" charset="-127"/>
            </a:endParaRPr>
          </a:p>
        </p:txBody>
      </p:sp>
      <p:pic>
        <p:nvPicPr>
          <p:cNvPr id="18" name="그림 17" descr="로고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85479" y="200472"/>
            <a:ext cx="486430" cy="574915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3115" y="4113283"/>
            <a:ext cx="6002569" cy="720080"/>
          </a:xfrm>
        </p:spPr>
        <p:txBody>
          <a:bodyPr>
            <a:normAutofit/>
          </a:bodyPr>
          <a:lstStyle/>
          <a:p>
            <a:r>
              <a:rPr lang="ko-KR" altLang="en-US" sz="3600" dirty="0" err="1" smtClean="0">
                <a:solidFill>
                  <a:srgbClr val="FF33CC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파닉스</a:t>
            </a:r>
            <a:r>
              <a:rPr lang="en-US" altLang="ko-KR" sz="36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. </a:t>
            </a:r>
            <a:r>
              <a:rPr lang="ko-KR" altLang="en-US" sz="3600" dirty="0" smtClean="0">
                <a:solidFill>
                  <a:srgbClr val="399AB5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초등</a:t>
            </a:r>
            <a:r>
              <a:rPr lang="en-US" altLang="ko-KR" sz="3600" dirty="0" smtClean="0">
                <a:solidFill>
                  <a:srgbClr val="399AB5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. </a:t>
            </a:r>
            <a:r>
              <a:rPr lang="ko-KR" altLang="en-US" sz="3600" dirty="0" smtClean="0">
                <a:solidFill>
                  <a:srgbClr val="399AB5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중등</a:t>
            </a:r>
            <a:r>
              <a:rPr lang="en-US" altLang="ko-KR" sz="3600" dirty="0" smtClean="0">
                <a:latin typeface="HY동녘B" panose="02030600000101010101" pitchFamily="18" charset="-127"/>
                <a:ea typeface="HY동녘B" panose="02030600000101010101" pitchFamily="18" charset="-127"/>
              </a:rPr>
              <a:t>. </a:t>
            </a:r>
            <a:r>
              <a:rPr lang="ko-KR" altLang="en-US" sz="3600" dirty="0" smtClean="0">
                <a:solidFill>
                  <a:srgbClr val="0070C0"/>
                </a:solidFill>
                <a:latin typeface="HY동녘B" panose="02030600000101010101" pitchFamily="18" charset="-127"/>
                <a:ea typeface="HY동녘B" panose="02030600000101010101" pitchFamily="18" charset="-127"/>
              </a:rPr>
              <a:t>고등</a:t>
            </a:r>
            <a:endParaRPr lang="ko-KR" altLang="en-US" sz="3600" dirty="0">
              <a:solidFill>
                <a:srgbClr val="0070C0"/>
              </a:solidFill>
              <a:latin typeface="HY동녘B" panose="02030600000101010101" pitchFamily="18" charset="-127"/>
              <a:ea typeface="HY동녘B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3562</TotalTime>
  <Words>257</Words>
  <Application>Microsoft Office PowerPoint</Application>
  <PresentationFormat>A4 용지(210x297mm)</PresentationFormat>
  <Paragraphs>44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파닉스. 초등. 중등. 고등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name</dc:creator>
  <cp:lastModifiedBy>USER</cp:lastModifiedBy>
  <cp:revision>318</cp:revision>
  <cp:lastPrinted>2019-05-17T09:47:00Z</cp:lastPrinted>
  <dcterms:created xsi:type="dcterms:W3CDTF">2012-09-12T07:20:27Z</dcterms:created>
  <dcterms:modified xsi:type="dcterms:W3CDTF">2019-05-17T11:59:37Z</dcterms:modified>
</cp:coreProperties>
</file>