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6858000" cy="9906000" type="A4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FF99"/>
    <a:srgbClr val="3AB2CE"/>
    <a:srgbClr val="CCFF33"/>
    <a:srgbClr val="44C0BA"/>
    <a:srgbClr val="42B0C6"/>
    <a:srgbClr val="6ABAF0"/>
    <a:srgbClr val="89E4E9"/>
    <a:srgbClr val="7EF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9" autoAdjust="0"/>
  </p:normalViewPr>
  <p:slideViewPr>
    <p:cSldViewPr>
      <p:cViewPr>
        <p:scale>
          <a:sx n="100" d="100"/>
          <a:sy n="100" d="100"/>
        </p:scale>
        <p:origin x="-1416" y="42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246" cy="493551"/>
          </a:xfrm>
          <a:prstGeom prst="rect">
            <a:avLst/>
          </a:prstGeom>
        </p:spPr>
        <p:txBody>
          <a:bodyPr vert="horz" lIns="90032" tIns="45016" rIns="90032" bIns="45016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4960" y="1"/>
            <a:ext cx="2919246" cy="493551"/>
          </a:xfrm>
          <a:prstGeom prst="rect">
            <a:avLst/>
          </a:prstGeom>
        </p:spPr>
        <p:txBody>
          <a:bodyPr vert="horz" lIns="90032" tIns="45016" rIns="90032" bIns="45016" rtlCol="0"/>
          <a:lstStyle>
            <a:lvl1pPr algn="r">
              <a:defRPr sz="1200"/>
            </a:lvl1pPr>
          </a:lstStyle>
          <a:p>
            <a:fld id="{180CC1E2-7503-4E21-84D7-19B7CA85B1F4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32" tIns="45016" rIns="90032" bIns="45016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2953" y="4686382"/>
            <a:ext cx="5389857" cy="4440389"/>
          </a:xfrm>
          <a:prstGeom prst="rect">
            <a:avLst/>
          </a:prstGeom>
        </p:spPr>
        <p:txBody>
          <a:bodyPr vert="horz" lIns="90032" tIns="45016" rIns="90032" bIns="45016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1196"/>
            <a:ext cx="2919246" cy="493550"/>
          </a:xfrm>
          <a:prstGeom prst="rect">
            <a:avLst/>
          </a:prstGeom>
        </p:spPr>
        <p:txBody>
          <a:bodyPr vert="horz" lIns="90032" tIns="45016" rIns="90032" bIns="45016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4960" y="9371196"/>
            <a:ext cx="2919246" cy="493550"/>
          </a:xfrm>
          <a:prstGeom prst="rect">
            <a:avLst/>
          </a:prstGeom>
        </p:spPr>
        <p:txBody>
          <a:bodyPr vert="horz" lIns="90032" tIns="45016" rIns="90032" bIns="45016" rtlCol="0" anchor="b"/>
          <a:lstStyle>
            <a:lvl1pPr algn="r">
              <a:defRPr sz="1200"/>
            </a:lvl1pPr>
          </a:lstStyle>
          <a:p>
            <a:fld id="{42B77C9F-5115-4363-B6D9-D3F599FD1E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952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087563" y="739775"/>
            <a:ext cx="2560637" cy="37004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77C9F-5115-4363-B6D9-D3F599FD1EBA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8A768-D5CF-475B-A66D-5EB781F2C878}" type="datetimeFigureOut">
              <a:rPr lang="ko-KR" altLang="en-US" smtClean="0"/>
              <a:pPr/>
              <a:t>2016-03-24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315FD-6003-4CFA-A1F3-8A2A09E32F1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boazenglish.com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72" y="-31"/>
            <a:ext cx="5829300" cy="851300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rgbClr val="7EF484"/>
                </a:solidFill>
                <a:latin typeface="한컴 윤고딕 250" pitchFamily="18" charset="-127"/>
                <a:ea typeface="한컴 윤고딕 250" pitchFamily="18" charset="-127"/>
              </a:rPr>
              <a:t>4</a:t>
            </a:r>
            <a:r>
              <a:rPr lang="ko-KR" altLang="en-US" sz="4000" b="1" dirty="0" smtClean="0">
                <a:solidFill>
                  <a:srgbClr val="7EF484"/>
                </a:solidFill>
                <a:latin typeface="한컴 윤고딕 250" pitchFamily="18" charset="-127"/>
                <a:ea typeface="한컴 윤고딕 250" pitchFamily="18" charset="-127"/>
              </a:rPr>
              <a:t>월</a:t>
            </a:r>
            <a:r>
              <a:rPr lang="ko-KR" altLang="en-US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4000" b="1" dirty="0" smtClean="0">
                <a:solidFill>
                  <a:srgbClr val="89E4E9"/>
                </a:solidFill>
                <a:latin typeface="한컴 윤고딕 250" pitchFamily="18" charset="-127"/>
                <a:ea typeface="한컴 윤고딕 250" pitchFamily="18" charset="-127"/>
              </a:rPr>
              <a:t>가</a:t>
            </a:r>
            <a:r>
              <a:rPr lang="ko-KR" altLang="en-US" sz="4000" b="1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4000" b="1" dirty="0" smtClean="0">
                <a:solidFill>
                  <a:srgbClr val="6ABAF0"/>
                </a:solidFill>
                <a:latin typeface="한컴 윤고딕 250" pitchFamily="18" charset="-127"/>
                <a:ea typeface="한컴 윤고딕 250" pitchFamily="18" charset="-127"/>
              </a:rPr>
              <a:t>정</a:t>
            </a:r>
            <a:r>
              <a:rPr lang="ko-KR" altLang="en-US" sz="4000" b="1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4000" b="1" dirty="0" smtClean="0">
                <a:solidFill>
                  <a:srgbClr val="3AB2CE"/>
                </a:solidFill>
                <a:latin typeface="한컴 윤고딕 250" pitchFamily="18" charset="-127"/>
                <a:ea typeface="한컴 윤고딕 250" pitchFamily="18" charset="-127"/>
              </a:rPr>
              <a:t>통</a:t>
            </a:r>
            <a:r>
              <a:rPr lang="ko-KR" altLang="en-US" sz="4000" b="1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4000" b="1" dirty="0" smtClean="0">
                <a:solidFill>
                  <a:srgbClr val="42B0C6"/>
                </a:solidFill>
                <a:latin typeface="한컴 윤고딕 250" pitchFamily="18" charset="-127"/>
                <a:ea typeface="한컴 윤고딕 250" pitchFamily="18" charset="-127"/>
              </a:rPr>
              <a:t>신</a:t>
            </a:r>
            <a:r>
              <a:rPr lang="ko-KR" altLang="en-US" sz="4000" b="1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4000" b="1" dirty="0" smtClean="0">
                <a:solidFill>
                  <a:srgbClr val="44C0BA"/>
                </a:solidFill>
                <a:latin typeface="한컴 윤고딕 250" pitchFamily="18" charset="-127"/>
                <a:ea typeface="한컴 윤고딕 250" pitchFamily="18" charset="-127"/>
              </a:rPr>
              <a:t>문</a:t>
            </a:r>
            <a:endParaRPr lang="ko-KR" altLang="en-US" sz="4000" b="1" dirty="0">
              <a:solidFill>
                <a:srgbClr val="44C0BA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11265" name="_x83143128" descr="EMB0000009858b2"/>
          <p:cNvPicPr>
            <a:picLocks noChangeAspect="1" noChangeArrowheads="1"/>
          </p:cNvPicPr>
          <p:nvPr/>
        </p:nvPicPr>
        <p:blipFill>
          <a:blip r:embed="rId3" cstate="print"/>
          <a:srcRect t="6320" r="3722" b="8951"/>
          <a:stretch>
            <a:fillRect/>
          </a:stretch>
        </p:blipFill>
        <p:spPr bwMode="auto">
          <a:xfrm>
            <a:off x="642918" y="70482"/>
            <a:ext cx="750098" cy="780788"/>
          </a:xfrm>
          <a:prstGeom prst="rect">
            <a:avLst/>
          </a:prstGeom>
          <a:noFill/>
        </p:spPr>
      </p:pic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142852" y="9382156"/>
          <a:ext cx="6572296" cy="28575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851457"/>
                <a:gridCol w="2786584"/>
                <a:gridCol w="875463"/>
                <a:gridCol w="2058792"/>
              </a:tblGrid>
              <a:tr h="28575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학원 수업료</a:t>
                      </a:r>
                      <a:endParaRPr lang="ko-KR" altLang="en-US" sz="900" dirty="0"/>
                    </a:p>
                  </a:txBody>
                  <a:tcPr marT="49530" marB="495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농협 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351-0687-5288-43 </a:t>
                      </a:r>
                      <a:r>
                        <a:rPr lang="ko-KR" altLang="en-US" sz="9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보아스영어학원</a:t>
                      </a: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박선주</a:t>
                      </a:r>
                    </a:p>
                  </a:txBody>
                  <a:tcPr marT="49530" marB="495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Evine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교재비</a:t>
                      </a:r>
                    </a:p>
                  </a:txBody>
                  <a:tcPr marT="49530" marB="495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농협 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355-00207776-53 </a:t>
                      </a:r>
                      <a:r>
                        <a:rPr lang="ko-KR" altLang="en-US" sz="9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이바인교육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9530" marB="49530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71876" y="9024966"/>
            <a:ext cx="314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solidFill>
                  <a:srgbClr val="FF0000"/>
                </a:solidFill>
              </a:rPr>
              <a:t>* 교육비 </a:t>
            </a:r>
            <a:r>
              <a:rPr lang="ko-KR" altLang="en-US" sz="900" b="1" dirty="0" err="1" smtClean="0">
                <a:solidFill>
                  <a:srgbClr val="FF0000"/>
                </a:solidFill>
              </a:rPr>
              <a:t>납입일은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 매달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25~31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일 입니다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ko-KR" altLang="en-US" sz="900" b="1" dirty="0" smtClean="0">
                <a:solidFill>
                  <a:srgbClr val="FF0000"/>
                </a:solidFill>
              </a:rPr>
              <a:t>*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E-vine</a:t>
            </a:r>
            <a:r>
              <a:rPr lang="ko-KR" altLang="en-US" sz="900" b="1" dirty="0">
                <a:solidFill>
                  <a:srgbClr val="FF0000"/>
                </a:solidFill>
              </a:rPr>
              <a:t>교재비는 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아래의 </a:t>
            </a:r>
            <a:r>
              <a:rPr lang="ko-KR" altLang="en-US" sz="900" b="1" dirty="0">
                <a:solidFill>
                  <a:srgbClr val="FF0000"/>
                </a:solidFill>
              </a:rPr>
              <a:t>계좌로 </a:t>
            </a:r>
            <a:r>
              <a:rPr lang="ko-KR" altLang="en-US" sz="900" b="1" u="sng" dirty="0">
                <a:solidFill>
                  <a:srgbClr val="FF0000"/>
                </a:solidFill>
              </a:rPr>
              <a:t>별도입금</a:t>
            </a:r>
            <a:r>
              <a:rPr lang="ko-KR" altLang="en-US" sz="900" b="1" dirty="0">
                <a:solidFill>
                  <a:srgbClr val="FF0000"/>
                </a:solidFill>
              </a:rPr>
              <a:t> </a:t>
            </a:r>
            <a:r>
              <a:rPr lang="ko-KR" altLang="en-US" sz="900" b="1" dirty="0" err="1">
                <a:solidFill>
                  <a:srgbClr val="FF0000"/>
                </a:solidFill>
              </a:rPr>
              <a:t>부탁드립니다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.</a:t>
            </a:r>
            <a:endParaRPr lang="ko-KR" altLang="en-US" sz="900" b="1" dirty="0">
              <a:solidFill>
                <a:srgbClr val="FF0000"/>
              </a:solidFill>
            </a:endParaRPr>
          </a:p>
        </p:txBody>
      </p:sp>
      <p:pic>
        <p:nvPicPr>
          <p:cNvPr id="22" name="_x82918224" descr="EMB0000009858b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52" y="8953528"/>
            <a:ext cx="303610" cy="292365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428604" y="9024966"/>
            <a:ext cx="2714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>
                <a:solidFill>
                  <a:schemeClr val="tx2"/>
                </a:solidFill>
              </a:rPr>
              <a:t>교육비 계좌번호 안내</a:t>
            </a:r>
            <a:endParaRPr lang="ko-KR" altLang="en-US" sz="1000" b="1" dirty="0">
              <a:solidFill>
                <a:schemeClr val="tx2"/>
              </a:solidFill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30194"/>
              </p:ext>
            </p:extLst>
          </p:nvPr>
        </p:nvGraphicFramePr>
        <p:xfrm>
          <a:off x="142852" y="845674"/>
          <a:ext cx="6572296" cy="467883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286148"/>
                <a:gridCol w="3286148"/>
              </a:tblGrid>
              <a:tr h="3306460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T="49530" marB="4953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T="49530" marB="49530" anchor="ctr"/>
                </a:tc>
              </a:tr>
              <a:tr h="29454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Essay Awards Winner in March :</a:t>
                      </a:r>
                      <a:r>
                        <a:rPr lang="en-US" sz="12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2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신지영</a:t>
                      </a:r>
                      <a:r>
                        <a:rPr lang="ko-KR" altLang="en-US" sz="12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(3HC)</a:t>
                      </a:r>
                      <a:endParaRPr lang="en-US" sz="1200" b="1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9530" marB="4953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7782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Comment:</a:t>
                      </a:r>
                      <a:r>
                        <a:rPr lang="en-US" altLang="ko-KR" sz="9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9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지영이</a:t>
                      </a:r>
                      <a:r>
                        <a:rPr lang="ko-KR" altLang="en-US" sz="9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는 </a:t>
                      </a:r>
                      <a:r>
                        <a:rPr lang="en-US" altLang="ko-KR" sz="9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II</a:t>
                      </a:r>
                      <a:r>
                        <a:rPr lang="en-US" altLang="ko-KR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2 4</a:t>
                      </a:r>
                      <a:r>
                        <a:rPr lang="ko-KR" altLang="en-US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과에서 학습한 사자와 쥐의 우정에 관한 동화를 학습하고 똑똑한 호랑이와 쥐의 우정에 관한 이야기를 재구성하여 에세이를 작성하였습니다</a:t>
                      </a:r>
                      <a:r>
                        <a:rPr lang="en-US" altLang="ko-KR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 </a:t>
                      </a:r>
                      <a:r>
                        <a:rPr lang="ko-KR" altLang="en-US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기존의 이야기의 틀을 벗어난 창의적인 스토리 전개가 돋보였습니다</a:t>
                      </a:r>
                      <a:r>
                        <a:rPr lang="en-US" altLang="ko-KR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 </a:t>
                      </a:r>
                      <a:r>
                        <a:rPr lang="ko-KR" altLang="en-US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또한 이번 단원에서 학습한 일반동사와 </a:t>
                      </a:r>
                      <a:r>
                        <a:rPr lang="en-US" altLang="ko-KR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BE </a:t>
                      </a:r>
                      <a:r>
                        <a:rPr lang="ko-KR" altLang="en-US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동사의 과거시제를 충실히 학습하고 활용하여 단순 이야기를 쓰는 것이 아닌 문법 요소를 작문에 활용하려고 한 점 또한 좋은 평가를 이끌어 내었습니다</a:t>
                      </a:r>
                      <a:r>
                        <a:rPr lang="en-US" altLang="ko-KR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. </a:t>
                      </a:r>
                      <a:r>
                        <a:rPr lang="ko-KR" altLang="en-US" sz="9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다만 다양한 어휘를 구사가 아쉬운 점도 있었지만 앞으로의 에세이 작성에서 더욱 발전하는 </a:t>
                      </a:r>
                      <a:r>
                        <a:rPr lang="ko-KR" altLang="en-US" sz="900" b="1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모습을 기대합니다</a:t>
                      </a:r>
                      <a:endParaRPr lang="en-US" altLang="ko-KR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en-US" altLang="ko-KR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※Essay Awards </a:t>
                      </a: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선발기준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본문 주제와의 연관성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창의력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문법의 오류 정도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다양한 문장 및 어휘 구사력</a:t>
                      </a: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표현력</a:t>
                      </a:r>
                      <a:endParaRPr lang="en-US" altLang="ko-KR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9530" marB="49530" anchor="ctr"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9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42852" y="5572131"/>
            <a:ext cx="6572296" cy="263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20" dirty="0" smtClean="0"/>
              <a:t>  </a:t>
            </a:r>
            <a:r>
              <a:rPr lang="ko-KR" altLang="en-US" sz="1000" dirty="0" smtClean="0"/>
              <a:t>낮에는 따스한 봄 햇살이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저녁에는 아직은 아쉬운 듯 서늘한 겨울바람이 머무는 </a:t>
            </a:r>
            <a:r>
              <a:rPr lang="en-US" altLang="ko-KR" sz="1000" dirty="0" smtClean="0"/>
              <a:t>3</a:t>
            </a:r>
            <a:r>
              <a:rPr lang="ko-KR" altLang="en-US" sz="1000" dirty="0" smtClean="0"/>
              <a:t>월이었습니다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새로운 학교에 적응을 마치고 제법 중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고등학생의 티가 나는 학생들을 보면 대견스럽고 가슴 한 켠이 뭉클해지기도 합니다</a:t>
            </a:r>
            <a:r>
              <a:rPr lang="en-US" altLang="ko-KR" sz="1000" dirty="0" smtClean="0"/>
              <a:t>.  </a:t>
            </a:r>
            <a:r>
              <a:rPr lang="ko-KR" altLang="en-US" sz="1000" dirty="0" smtClean="0"/>
              <a:t>뉴스마다 꽃 소식이 피어나고 주말마다 나들이 여행객들로 붐 비는 </a:t>
            </a:r>
            <a:r>
              <a:rPr lang="en-US" altLang="ko-KR" sz="1000" dirty="0" smtClean="0"/>
              <a:t>4</a:t>
            </a:r>
            <a:r>
              <a:rPr lang="ko-KR" altLang="en-US" sz="1000" dirty="0" smtClean="0"/>
              <a:t>월 이지만 </a:t>
            </a:r>
            <a:r>
              <a:rPr lang="en-US" altLang="ko-KR" sz="1000" dirty="0" smtClean="0"/>
              <a:t>4</a:t>
            </a:r>
            <a:r>
              <a:rPr lang="ko-KR" altLang="en-US" sz="1000" dirty="0" smtClean="0"/>
              <a:t>월 말에 있을 중간고사를 위해 열심히 노력해야 하는 보아스 학생들을 생각하니 화창하고 향긋한 꽃 내음이 나는 봄이 야속하기만 합니다</a:t>
            </a:r>
            <a:r>
              <a:rPr lang="en-US" altLang="ko-KR" sz="1000" dirty="0" smtClean="0"/>
              <a:t>.  </a:t>
            </a:r>
            <a:r>
              <a:rPr lang="ko-KR" altLang="en-US" sz="1000" dirty="0" smtClean="0"/>
              <a:t>가정에서 숨은 봄을 찾아보는 것은 어떨까요</a:t>
            </a:r>
            <a:r>
              <a:rPr lang="en-US" altLang="ko-KR" sz="1000" dirty="0" smtClean="0"/>
              <a:t>? “</a:t>
            </a:r>
            <a:r>
              <a:rPr lang="ko-KR" altLang="en-US" sz="1000" dirty="0" smtClean="0"/>
              <a:t>담벼락에 난 꽃 들 보았니</a:t>
            </a:r>
            <a:r>
              <a:rPr lang="en-US" altLang="ko-KR" sz="1000" dirty="0" smtClean="0"/>
              <a:t>? “ , “</a:t>
            </a:r>
            <a:r>
              <a:rPr lang="ko-KR" altLang="en-US" sz="1000" dirty="0" smtClean="0"/>
              <a:t>활짝 핀 꽃들이 참 예쁘구나</a:t>
            </a:r>
            <a:r>
              <a:rPr lang="en-US" altLang="ko-KR" sz="1000" dirty="0" smtClean="0"/>
              <a:t>” </a:t>
            </a:r>
            <a:r>
              <a:rPr lang="ko-KR" altLang="en-US" sz="1000" dirty="0" smtClean="0"/>
              <a:t>등 일상 속에서 소소한 계절의 변화를 우리 </a:t>
            </a:r>
            <a:r>
              <a:rPr lang="ko-KR" altLang="en-US" sz="1000" dirty="0" err="1" smtClean="0"/>
              <a:t>보아스</a:t>
            </a:r>
            <a:r>
              <a:rPr lang="ko-KR" altLang="en-US" sz="1000" dirty="0" smtClean="0"/>
              <a:t> 아이들과 함께 대화한다면 봄나들이 만큼이나 우리의 마음을 즐겁고 환하게 하는 마법의 힘이 되지 않을까요</a:t>
            </a:r>
            <a:r>
              <a:rPr lang="en-US" altLang="ko-KR" sz="1000" dirty="0" smtClean="0"/>
              <a:t>?  </a:t>
            </a:r>
          </a:p>
          <a:p>
            <a:pPr>
              <a:lnSpc>
                <a:spcPct val="150000"/>
              </a:lnSpc>
            </a:pPr>
            <a:r>
              <a:rPr lang="en-US" altLang="ko-KR" sz="1000" dirty="0" smtClean="0"/>
              <a:t> </a:t>
            </a:r>
            <a:r>
              <a:rPr lang="ko-KR" altLang="en-US" sz="1000" dirty="0" smtClean="0"/>
              <a:t>저희 보아스 학원에서는 더욱더 전문적인 입시 </a:t>
            </a:r>
            <a:r>
              <a:rPr lang="ko-KR" altLang="en-US" sz="1000" dirty="0" smtClean="0"/>
              <a:t>커리큘럼을 마련하여 </a:t>
            </a:r>
            <a:r>
              <a:rPr lang="ko-KR" altLang="en-US" sz="1000" dirty="0" smtClean="0"/>
              <a:t>변화의 흐름을 정확한 눈으로 읽고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나아갈 방향에 대하여 </a:t>
            </a:r>
            <a:r>
              <a:rPr lang="ko-KR" altLang="en-US" sz="1000" dirty="0" smtClean="0"/>
              <a:t>제시하겠습니다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더욱 </a:t>
            </a:r>
            <a:r>
              <a:rPr lang="ko-KR" altLang="en-US" sz="1000" dirty="0" smtClean="0"/>
              <a:t>철저하게 보강된 </a:t>
            </a:r>
            <a:r>
              <a:rPr lang="ko-KR" altLang="en-US" sz="1000" dirty="0" smtClean="0"/>
              <a:t>프로그램으로 꿈을 향해 달려가는 학생들을 위해서 </a:t>
            </a:r>
            <a:r>
              <a:rPr lang="ko-KR" altLang="en-US" sz="1000" dirty="0" smtClean="0"/>
              <a:t>열정과 실력 있는 </a:t>
            </a:r>
            <a:r>
              <a:rPr lang="ko-KR" altLang="en-US" sz="1000" dirty="0" smtClean="0"/>
              <a:t>선생님들이 </a:t>
            </a:r>
            <a:r>
              <a:rPr lang="ko-KR" altLang="en-US" sz="1000" dirty="0" smtClean="0"/>
              <a:t>학생들과 함께합니다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우리 보아스 학생들이 지금보다 더 발전하고 성장 할 수 있도록 최선을 다해 지도하겠습니다</a:t>
            </a:r>
            <a:r>
              <a:rPr lang="en-US" altLang="ko-KR" sz="1000" dirty="0" smtClean="0"/>
              <a:t>. </a:t>
            </a:r>
            <a:endParaRPr lang="en-US" altLang="ko-KR" sz="102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57166" y="8453462"/>
            <a:ext cx="2714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rgbClr val="FF0000"/>
                </a:solidFill>
              </a:rPr>
              <a:t>휴일안내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4664" y="8739214"/>
            <a:ext cx="6572296" cy="278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100" b="1" u="sng" dirty="0" smtClean="0">
                <a:solidFill>
                  <a:srgbClr val="0070C0"/>
                </a:solidFill>
              </a:rPr>
              <a:t>4</a:t>
            </a:r>
            <a:r>
              <a:rPr lang="ko-KR" altLang="en-US" sz="1100" b="1" u="sng" dirty="0" smtClean="0">
                <a:solidFill>
                  <a:srgbClr val="0070C0"/>
                </a:solidFill>
              </a:rPr>
              <a:t>월 </a:t>
            </a:r>
            <a:r>
              <a:rPr lang="en-US" altLang="ko-KR" sz="1100" b="1" u="sng" dirty="0" smtClean="0">
                <a:solidFill>
                  <a:srgbClr val="0070C0"/>
                </a:solidFill>
              </a:rPr>
              <a:t>13</a:t>
            </a:r>
            <a:r>
              <a:rPr lang="ko-KR" altLang="en-US" sz="1100" b="1" u="sng" dirty="0" smtClean="0">
                <a:solidFill>
                  <a:srgbClr val="0070C0"/>
                </a:solidFill>
              </a:rPr>
              <a:t>일</a:t>
            </a:r>
            <a:r>
              <a:rPr lang="en-US" altLang="ko-KR" sz="1100" b="1" u="sng" dirty="0" smtClean="0">
                <a:solidFill>
                  <a:srgbClr val="0070C0"/>
                </a:solidFill>
              </a:rPr>
              <a:t>(</a:t>
            </a:r>
            <a:r>
              <a:rPr lang="ko-KR" altLang="en-US" sz="1100" b="1" u="sng" dirty="0" smtClean="0">
                <a:solidFill>
                  <a:srgbClr val="0070C0"/>
                </a:solidFill>
              </a:rPr>
              <a:t>수요일</a:t>
            </a:r>
            <a:r>
              <a:rPr lang="en-US" altLang="ko-KR" sz="1100" b="1" u="sng" dirty="0" smtClean="0">
                <a:solidFill>
                  <a:srgbClr val="0070C0"/>
                </a:solidFill>
              </a:rPr>
              <a:t>)</a:t>
            </a:r>
            <a:r>
              <a:rPr lang="en-US" altLang="ko-KR" sz="1100" b="1" dirty="0" smtClean="0">
                <a:solidFill>
                  <a:srgbClr val="0070C0"/>
                </a:solidFill>
              </a:rPr>
              <a:t> </a:t>
            </a:r>
            <a:r>
              <a:rPr lang="ko-KR" altLang="en-US" sz="1100" b="1" dirty="0" smtClean="0">
                <a:solidFill>
                  <a:srgbClr val="0070C0"/>
                </a:solidFill>
              </a:rPr>
              <a:t>은 </a:t>
            </a:r>
            <a:r>
              <a:rPr lang="en-US" altLang="ko-KR" sz="1100" b="1" dirty="0" smtClean="0">
                <a:solidFill>
                  <a:srgbClr val="0070C0"/>
                </a:solidFill>
              </a:rPr>
              <a:t>20</a:t>
            </a:r>
            <a:r>
              <a:rPr lang="ko-KR" altLang="en-US" sz="1100" b="1" dirty="0" smtClean="0">
                <a:solidFill>
                  <a:srgbClr val="0070C0"/>
                </a:solidFill>
              </a:rPr>
              <a:t>대 국회의원 선거 날 입니다</a:t>
            </a:r>
            <a:r>
              <a:rPr lang="en-US" altLang="ko-KR" sz="1100" b="1" dirty="0" smtClean="0">
                <a:solidFill>
                  <a:srgbClr val="0070C0"/>
                </a:solidFill>
              </a:rPr>
              <a:t>. </a:t>
            </a:r>
            <a:endParaRPr lang="en-US" altLang="ko-KR" sz="1000" dirty="0" smtClean="0"/>
          </a:p>
        </p:txBody>
      </p:sp>
      <p:pic>
        <p:nvPicPr>
          <p:cNvPr id="16" name="_x82918224" descr="EMB0000009858b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52" y="8453462"/>
            <a:ext cx="303610" cy="292365"/>
          </a:xfrm>
          <a:prstGeom prst="rect">
            <a:avLst/>
          </a:prstGeom>
          <a:noFill/>
        </p:spPr>
      </p:pic>
      <p:pic>
        <p:nvPicPr>
          <p:cNvPr id="17" name="_x82918224" descr="EMB0000009858b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632" y="8121352"/>
            <a:ext cx="303610" cy="292365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1988840" y="8171437"/>
            <a:ext cx="5688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solidFill>
                  <a:srgbClr val="0070C0"/>
                </a:solidFill>
              </a:rPr>
              <a:t>홈페이지가 </a:t>
            </a:r>
            <a:r>
              <a:rPr lang="ko-KR" altLang="en-US" sz="1100" b="1" dirty="0" smtClean="0">
                <a:solidFill>
                  <a:srgbClr val="0070C0"/>
                </a:solidFill>
              </a:rPr>
              <a:t>새롭게 개설되었습니다</a:t>
            </a:r>
            <a:r>
              <a:rPr lang="en-US" altLang="ko-KR" sz="1100" b="1" dirty="0" smtClean="0">
                <a:solidFill>
                  <a:srgbClr val="0070C0"/>
                </a:solidFill>
              </a:rPr>
              <a:t>. </a:t>
            </a:r>
            <a:r>
              <a:rPr lang="ko-KR" altLang="en-US" sz="1100" b="1" dirty="0" smtClean="0">
                <a:solidFill>
                  <a:srgbClr val="0070C0"/>
                </a:solidFill>
              </a:rPr>
              <a:t>많은 </a:t>
            </a:r>
            <a:r>
              <a:rPr lang="ko-KR" altLang="en-US" sz="1100" b="1" dirty="0" smtClean="0">
                <a:solidFill>
                  <a:srgbClr val="0070C0"/>
                </a:solidFill>
              </a:rPr>
              <a:t>관심 부탁 드립니다</a:t>
            </a:r>
            <a:r>
              <a:rPr lang="en-US" altLang="ko-KR" sz="1100" b="1" dirty="0" smtClean="0">
                <a:solidFill>
                  <a:srgbClr val="0070C0"/>
                </a:solidFill>
              </a:rPr>
              <a:t>. </a:t>
            </a:r>
          </a:p>
          <a:p>
            <a:r>
              <a:rPr lang="en-US" altLang="ko-KR" sz="1100" b="1" u="sng" dirty="0" smtClean="0">
                <a:solidFill>
                  <a:srgbClr val="0070C0"/>
                </a:solidFill>
                <a:hlinkClick r:id="rId5"/>
              </a:rPr>
              <a:t>www.boazenglish.com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pic>
        <p:nvPicPr>
          <p:cNvPr id="21" name="그림 20" descr="Juli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0648" y="920552"/>
            <a:ext cx="3096344" cy="3168352"/>
          </a:xfrm>
          <a:prstGeom prst="rect">
            <a:avLst/>
          </a:prstGeom>
        </p:spPr>
      </p:pic>
      <p:pic>
        <p:nvPicPr>
          <p:cNvPr id="25" name="그림 24" descr="Julie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01008" y="920552"/>
            <a:ext cx="3096344" cy="316835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68660" y="8148354"/>
            <a:ext cx="6264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rgbClr val="FF0000"/>
                </a:solidFill>
              </a:rPr>
              <a:t>홈페이지 신설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안내</a:t>
            </a:r>
            <a:endParaRPr lang="ko-KR" altLang="en-US" sz="11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572743"/>
              </p:ext>
            </p:extLst>
          </p:nvPr>
        </p:nvGraphicFramePr>
        <p:xfrm>
          <a:off x="473822" y="1393006"/>
          <a:ext cx="6241326" cy="3665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55376"/>
                <a:gridCol w="1785950"/>
              </a:tblGrid>
              <a:tr h="366522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solidFill>
                            <a:srgbClr val="FF0000"/>
                          </a:solidFill>
                        </a:rPr>
                        <a:t>☆ The Best E-Vine On-Line Awards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☆ The Second E-Vine On-Line Awards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solidFill>
                            <a:srgbClr val="00B050"/>
                          </a:solidFill>
                        </a:rPr>
                        <a:t>☆ The Third E-Vine On-Line Awards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solidFill>
                            <a:srgbClr val="92D050"/>
                          </a:solidFill>
                        </a:rPr>
                        <a:t>☆ The Best Speaking Awards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solidFill>
                            <a:srgbClr val="00B0F0"/>
                          </a:solidFill>
                        </a:rPr>
                        <a:t>☆ The Best</a:t>
                      </a:r>
                      <a:r>
                        <a:rPr lang="en-US" altLang="ko-KR" sz="1700" b="1" baseline="0" dirty="0" smtClean="0">
                          <a:solidFill>
                            <a:srgbClr val="00B0F0"/>
                          </a:solidFill>
                        </a:rPr>
                        <a:t> Essay</a:t>
                      </a:r>
                      <a:r>
                        <a:rPr lang="en-US" altLang="ko-KR" sz="1700" b="1" dirty="0" smtClean="0">
                          <a:solidFill>
                            <a:srgbClr val="00B0F0"/>
                          </a:solidFill>
                        </a:rPr>
                        <a:t> Awards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solidFill>
                            <a:srgbClr val="7030A0"/>
                          </a:solidFill>
                        </a:rPr>
                        <a:t>☆ The Best</a:t>
                      </a:r>
                      <a:r>
                        <a:rPr lang="en-US" altLang="ko-KR" sz="1700" b="1" baseline="0" dirty="0" smtClean="0">
                          <a:solidFill>
                            <a:srgbClr val="7030A0"/>
                          </a:solidFill>
                        </a:rPr>
                        <a:t> Model</a:t>
                      </a:r>
                      <a:r>
                        <a:rPr lang="en-US" altLang="ko-KR" sz="1700" b="1" dirty="0" smtClean="0">
                          <a:solidFill>
                            <a:srgbClr val="7030A0"/>
                          </a:solidFill>
                        </a:rPr>
                        <a:t> Awards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solidFill>
                            <a:srgbClr val="FF3399"/>
                          </a:solidFill>
                        </a:rPr>
                        <a:t>☆ The Best Improved student Awards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7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endParaRPr lang="en-US" altLang="ko-KR" sz="17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9530" marB="49530"/>
                </a:tc>
                <a:tc>
                  <a:txBody>
                    <a:bodyPr/>
                    <a:lstStyle/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1700" b="1" dirty="0" smtClean="0">
                          <a:solidFill>
                            <a:srgbClr val="FF0000"/>
                          </a:solidFill>
                        </a:rPr>
                        <a:t>류준우 </a:t>
                      </a:r>
                      <a:r>
                        <a:rPr lang="en-US" altLang="ko-KR" sz="1700" b="1" dirty="0" smtClean="0">
                          <a:solidFill>
                            <a:srgbClr val="FF0000"/>
                          </a:solidFill>
                        </a:rPr>
                        <a:t>(3HA)</a:t>
                      </a:r>
                      <a:endParaRPr lang="en-US" altLang="ko-KR" sz="1700" dirty="0" smtClean="0">
                        <a:solidFill>
                          <a:srgbClr val="FF0000"/>
                        </a:solidFill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1700" b="1" dirty="0" smtClean="0">
                          <a:solidFill>
                            <a:schemeClr val="accent6"/>
                          </a:solidFill>
                        </a:rPr>
                        <a:t>이건우 </a:t>
                      </a:r>
                      <a:r>
                        <a:rPr lang="en-US" altLang="ko-KR" sz="1700" b="1" dirty="0" smtClean="0">
                          <a:solidFill>
                            <a:schemeClr val="accent6"/>
                          </a:solidFill>
                        </a:rPr>
                        <a:t>(2SG)</a:t>
                      </a:r>
                      <a:endParaRPr lang="en-US" altLang="ko-KR" sz="1700" dirty="0" smtClean="0">
                        <a:solidFill>
                          <a:schemeClr val="accent6"/>
                        </a:solidFill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1700" b="1" dirty="0" smtClean="0">
                          <a:solidFill>
                            <a:srgbClr val="00B050"/>
                          </a:solidFill>
                        </a:rPr>
                        <a:t>이다훈 </a:t>
                      </a:r>
                      <a:r>
                        <a:rPr lang="en-US" altLang="ko-KR" sz="1700" b="1" dirty="0" smtClean="0">
                          <a:solidFill>
                            <a:srgbClr val="00B050"/>
                          </a:solidFill>
                        </a:rPr>
                        <a:t>(3HD)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1" dirty="0" smtClean="0">
                          <a:solidFill>
                            <a:srgbClr val="92D050"/>
                          </a:solidFill>
                        </a:rPr>
                        <a:t>이기태 </a:t>
                      </a:r>
                      <a:r>
                        <a:rPr lang="en-US" altLang="ko-KR" sz="1800" b="1" dirty="0" smtClean="0">
                          <a:solidFill>
                            <a:srgbClr val="92D050"/>
                          </a:solidFill>
                        </a:rPr>
                        <a:t>(2SD)</a:t>
                      </a:r>
                      <a:endParaRPr lang="en-US" altLang="ko-KR" sz="1800" dirty="0" smtClean="0">
                        <a:solidFill>
                          <a:srgbClr val="92D05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700" b="1" dirty="0" smtClean="0">
                          <a:solidFill>
                            <a:srgbClr val="00B0F0"/>
                          </a:solidFill>
                        </a:rPr>
                        <a:t>신지영 </a:t>
                      </a:r>
                      <a:r>
                        <a:rPr lang="en-US" altLang="ko-KR" sz="1700" b="1" dirty="0" smtClean="0">
                          <a:solidFill>
                            <a:srgbClr val="00B0F0"/>
                          </a:solidFill>
                        </a:rPr>
                        <a:t>(3HC)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700" b="1" dirty="0" smtClean="0">
                          <a:solidFill>
                            <a:srgbClr val="7030A0"/>
                          </a:solidFill>
                        </a:rPr>
                        <a:t>서정우 </a:t>
                      </a:r>
                      <a:r>
                        <a:rPr lang="en-US" altLang="ko-KR" sz="1700" b="1" dirty="0" smtClean="0">
                          <a:solidFill>
                            <a:srgbClr val="7030A0"/>
                          </a:solidFill>
                        </a:rPr>
                        <a:t>(3HE)</a:t>
                      </a: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700" b="1" dirty="0" smtClean="0">
                          <a:solidFill>
                            <a:srgbClr val="FF3399"/>
                          </a:solidFill>
                        </a:rPr>
                        <a:t>유현서 </a:t>
                      </a:r>
                      <a:r>
                        <a:rPr lang="en-US" altLang="ko-KR" sz="1700" b="1" dirty="0" smtClean="0">
                          <a:solidFill>
                            <a:srgbClr val="FF3399"/>
                          </a:solidFill>
                        </a:rPr>
                        <a:t>(2SC)</a:t>
                      </a:r>
                    </a:p>
                  </a:txBody>
                  <a:tcPr marT="49530" marB="49530"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7220" y="309532"/>
            <a:ext cx="5829300" cy="928693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rgbClr val="CCFF33"/>
                </a:solidFill>
                <a:latin typeface="한컴 윤고딕 250" pitchFamily="18" charset="-127"/>
                <a:ea typeface="한컴 윤고딕 250" pitchFamily="18" charset="-127"/>
              </a:rPr>
              <a:t>3</a:t>
            </a:r>
            <a:r>
              <a:rPr lang="ko-KR" altLang="en-US" sz="4000" b="1" dirty="0" smtClean="0">
                <a:solidFill>
                  <a:srgbClr val="CCFF33"/>
                </a:solidFill>
                <a:latin typeface="한컴 윤고딕 250" pitchFamily="18" charset="-127"/>
                <a:ea typeface="한컴 윤고딕 250" pitchFamily="18" charset="-127"/>
              </a:rPr>
              <a:t>월</a:t>
            </a:r>
            <a:r>
              <a:rPr lang="ko-KR" altLang="en-US" sz="4000" b="1" dirty="0" smtClean="0">
                <a:solidFill>
                  <a:schemeClr val="accent6">
                    <a:lumMod val="50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4000" b="1" dirty="0" smtClean="0">
                <a:solidFill>
                  <a:srgbClr val="00FF99"/>
                </a:solidFill>
                <a:latin typeface="한컴 윤고딕 250" pitchFamily="18" charset="-127"/>
                <a:ea typeface="한컴 윤고딕 250" pitchFamily="18" charset="-127"/>
              </a:rPr>
              <a:t>초등 우수자 명단</a:t>
            </a:r>
            <a:endParaRPr lang="ko-KR" altLang="en-US" sz="4000" b="1" dirty="0">
              <a:solidFill>
                <a:srgbClr val="00FF99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3" name="Picture 2" descr="수선화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56" y="5167314"/>
            <a:ext cx="5324475" cy="3600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355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4223</TotalTime>
  <Words>411</Words>
  <Application>Microsoft Office PowerPoint</Application>
  <PresentationFormat>A4 용지(210x297mm)</PresentationFormat>
  <Paragraphs>34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4월 가 정 통 신 문</vt:lpstr>
      <vt:lpstr>3월 초등 우수자 명단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4월 가 정 통 신 문</dc:title>
  <dc:creator>name</dc:creator>
  <cp:lastModifiedBy>Administrator</cp:lastModifiedBy>
  <cp:revision>357</cp:revision>
  <dcterms:created xsi:type="dcterms:W3CDTF">2014-05-20T11:05:42Z</dcterms:created>
  <dcterms:modified xsi:type="dcterms:W3CDTF">2016-03-24T08:08:53Z</dcterms:modified>
</cp:coreProperties>
</file>